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28"/>
  </p:notesMasterIdLst>
  <p:sldIdLst>
    <p:sldId id="256" r:id="rId2"/>
    <p:sldId id="260" r:id="rId3"/>
    <p:sldId id="258" r:id="rId4"/>
    <p:sldId id="259" r:id="rId5"/>
    <p:sldId id="261" r:id="rId6"/>
    <p:sldId id="271" r:id="rId7"/>
    <p:sldId id="265" r:id="rId8"/>
    <p:sldId id="262" r:id="rId9"/>
    <p:sldId id="263" r:id="rId10"/>
    <p:sldId id="267" r:id="rId11"/>
    <p:sldId id="266" r:id="rId12"/>
    <p:sldId id="268" r:id="rId13"/>
    <p:sldId id="269" r:id="rId14"/>
    <p:sldId id="270" r:id="rId15"/>
    <p:sldId id="277" r:id="rId16"/>
    <p:sldId id="272" r:id="rId17"/>
    <p:sldId id="273" r:id="rId18"/>
    <p:sldId id="278" r:id="rId19"/>
    <p:sldId id="274" r:id="rId20"/>
    <p:sldId id="280" r:id="rId21"/>
    <p:sldId id="275" r:id="rId22"/>
    <p:sldId id="281" r:id="rId23"/>
    <p:sldId id="276" r:id="rId24"/>
    <p:sldId id="282" r:id="rId25"/>
    <p:sldId id="264" r:id="rId26"/>
    <p:sldId id="279" r:id="rId27"/>
  </p:sldIdLst>
  <p:sldSz cx="12192000" cy="6858000"/>
  <p:notesSz cx="6858000" cy="9144000"/>
  <p:embeddedFontLst>
    <p:embeddedFont>
      <p:font typeface="Montserrat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Montserrat Medium" panose="020B0604020202020204" charset="0"/>
      <p:regular r:id="rId37"/>
      <p:bold r:id="rId38"/>
      <p:italic r:id="rId39"/>
      <p:boldItalic r:id="rId40"/>
    </p:embeddedFont>
    <p:embeddedFont>
      <p:font typeface="Century Gothic" panose="020B0502020202020204" pitchFamily="34" charset="0"/>
      <p:regular r:id="rId41"/>
      <p:bold r:id="rId42"/>
      <p:italic r:id="rId43"/>
      <p:boldItalic r:id="rId44"/>
    </p:embeddedFont>
    <p:embeddedFont>
      <p:font typeface="Wingdings 3" panose="05040102010807070707" pitchFamily="18" charset="2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11">
          <p15:clr>
            <a:srgbClr val="A4A3A4"/>
          </p15:clr>
        </p15:guide>
        <p15:guide id="2" pos="5272">
          <p15:clr>
            <a:srgbClr val="A4A3A4"/>
          </p15:clr>
        </p15:guide>
        <p15:guide id="3" pos="426">
          <p15:clr>
            <a:srgbClr val="9AA0A6"/>
          </p15:clr>
        </p15:guide>
        <p15:guide id="4" orient="horz" pos="425">
          <p15:clr>
            <a:srgbClr val="9AA0A6"/>
          </p15:clr>
        </p15:guide>
        <p15:guide id="5" orient="horz" pos="3895">
          <p15:clr>
            <a:srgbClr val="9AA0A6"/>
          </p15:clr>
        </p15:guide>
        <p15:guide id="6" pos="7226">
          <p15:clr>
            <a:srgbClr val="9AA0A6"/>
          </p15:clr>
        </p15:guide>
        <p15:guide id="7" pos="2835">
          <p15:clr>
            <a:srgbClr val="9AA0A6"/>
          </p15:clr>
        </p15:guide>
        <p15:guide id="8" pos="4025">
          <p15:clr>
            <a:srgbClr val="9AA0A6"/>
          </p15:clr>
        </p15:guide>
        <p15:guide id="9" pos="7680">
          <p15:clr>
            <a:srgbClr val="9AA0A6"/>
          </p15:clr>
        </p15:guide>
        <p15:guide id="10" orient="horz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hEc4QbkbR6WOlTdYKZMmqSfWqp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288"/>
      </p:cViewPr>
      <p:guideLst>
        <p:guide orient="horz" pos="2211"/>
        <p:guide pos="5272"/>
        <p:guide pos="426"/>
        <p:guide orient="horz" pos="425"/>
        <p:guide orient="horz" pos="3895"/>
        <p:guide pos="7226"/>
        <p:guide pos="2835"/>
        <p:guide pos="4025"/>
        <p:guide pos="768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bdf3fa03e_0_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5" name="Google Shape;165;g12bdf3fa03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ef7c4f3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ef7c4f35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ef7c4f35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464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ef7c4f3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ef7c4f35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ef7c4f35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0156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535136e0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12535136e05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12535136e05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8323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ef7c4f3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ef7c4f35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ef7c4f35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7665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ef7c4f3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ef7c4f35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ef7c4f35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760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ef7c4f3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ef7c4f35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ef7c4f35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1106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ef7c4f3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ef7c4f35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ef7c4f35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5555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ef7c4f3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ef7c4f35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ef7c4f35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1856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ef7c4f3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ef7c4f35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ef7c4f35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21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ef7c4f3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ef7c4f35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ef7c4f35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1439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ef7c4f3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ef7c4f35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2ef7c4f35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ef7c4f3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ef7c4f35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ef7c4f35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087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ef7c4f3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ef7c4f35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ef7c4f35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5221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ef7c4f3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ef7c4f35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ef7c4f35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8604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ef7c4f3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ef7c4f35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ef7c4f35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8296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ef7c4f3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ef7c4f35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ef7c4f35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52772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c4ad956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11c4ad95615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11c4ad95615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c4ad956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11c4ad95615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11c4ad95615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8317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535136e0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12535136e05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g12535136e05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535136e0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12535136e05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12535136e05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3047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30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ef7c4f35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ef7c4f354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ef7c4f354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ef7c4f3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ef7c4f35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ef7c4f35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170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6674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9933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227299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33443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3160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82874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525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536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bdf3fa03e_0_103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12bdf3fa03e_0_103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g12bdf3fa03e_0_103"/>
          <p:cNvSpPr txBox="1">
            <a:spLocks noGrp="1"/>
          </p:cNvSpPr>
          <p:nvPr>
            <p:ph type="sldNum" idx="12"/>
          </p:nvPr>
        </p:nvSpPr>
        <p:spPr>
          <a:xfrm>
            <a:off x="11579127" y="6267759"/>
            <a:ext cx="4491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016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57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389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279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60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780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373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806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0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084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wmv"/><Relationship Id="rId1" Type="http://schemas.openxmlformats.org/officeDocument/2006/relationships/video" Target="NULL" TargetMode="External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bdf3fa03e_0_88"/>
          <p:cNvSpPr txBox="1"/>
          <p:nvPr/>
        </p:nvSpPr>
        <p:spPr>
          <a:xfrm>
            <a:off x="6975228" y="5613497"/>
            <a:ext cx="55836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lvl="0">
              <a:buSzPts val="2700"/>
            </a:pPr>
            <a:r>
              <a:rPr lang="ru-RU" sz="27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Выполнила:</a:t>
            </a:r>
            <a:r>
              <a:rPr lang="ru-RU" sz="2700" dirty="0" smtClean="0"/>
              <a:t> </a:t>
            </a:r>
            <a:r>
              <a:rPr lang="ru-RU" sz="2700" dirty="0" smtClean="0">
                <a:solidFill>
                  <a:schemeClr val="tx1"/>
                </a:solidFill>
              </a:rPr>
              <a:t>Кузнецова Т.В.</a:t>
            </a:r>
            <a:r>
              <a:rPr lang="en-US" sz="2700" dirty="0">
                <a:solidFill>
                  <a:schemeClr val="tx1"/>
                </a:solidFill>
              </a:rPr>
              <a:t/>
            </a:r>
            <a:br>
              <a:rPr lang="en-US" sz="27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https://github.com/kyz-tatyana/QA-study/tree/main/Project</a:t>
            </a:r>
            <a:endParaRPr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12bdf3fa03e_0_88"/>
          <p:cNvSpPr txBox="1"/>
          <p:nvPr/>
        </p:nvSpPr>
        <p:spPr>
          <a:xfrm>
            <a:off x="933906" y="1736157"/>
            <a:ext cx="10324500" cy="11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ru-RU"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Тестировщик программного обеспечения</a:t>
            </a:r>
            <a:r>
              <a:rPr lang="ru-RU" sz="4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6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12bdf3fa03e_0_88"/>
          <p:cNvSpPr txBox="1"/>
          <p:nvPr/>
        </p:nvSpPr>
        <p:spPr>
          <a:xfrm>
            <a:off x="1254633" y="3184933"/>
            <a:ext cx="96312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Итоговый </a:t>
            </a:r>
            <a:r>
              <a:rPr lang="ru-RU" sz="27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проект</a:t>
            </a:r>
            <a:endParaRPr lang="en-US" sz="2700" b="0" i="0" u="none" strike="noStrike" cap="none" dirty="0" smtClean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700" dirty="0" smtClean="0">
                <a:solidFill>
                  <a:schemeClr val="tx1"/>
                </a:solidFill>
              </a:rPr>
              <a:t>“ТЕСТИРОВАНИЕ ПЛАТФОРМЫ </a:t>
            </a:r>
            <a:r>
              <a:rPr lang="en-US" sz="2700" dirty="0" smtClean="0">
                <a:solidFill>
                  <a:schemeClr val="tx1"/>
                </a:solidFill>
              </a:rPr>
              <a:t>BYMBLEBY</a:t>
            </a:r>
            <a:r>
              <a:rPr lang="ru-RU" sz="2700" dirty="0" smtClean="0">
                <a:solidFill>
                  <a:schemeClr val="tx1"/>
                </a:solidFill>
              </a:rPr>
              <a:t>”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2bdf3fa03e_0_88"/>
          <p:cNvSpPr txBox="1"/>
          <p:nvPr/>
        </p:nvSpPr>
        <p:spPr>
          <a:xfrm>
            <a:off x="864382" y="1655133"/>
            <a:ext cx="9918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19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23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2" name="Google Shape;172;g12bdf3fa03e_0_88"/>
          <p:cNvSpPr txBox="1"/>
          <p:nvPr/>
        </p:nvSpPr>
        <p:spPr>
          <a:xfrm>
            <a:off x="5157167" y="6317033"/>
            <a:ext cx="13323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000"/>
              <a:t>2022 год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ef7c4f354_0_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 smtClean="0"/>
              <a:t>Чек - лист </a:t>
            </a:r>
            <a:r>
              <a:rPr lang="en-US" b="1" dirty="0" smtClean="0"/>
              <a:t>(check- list)</a:t>
            </a:r>
            <a:endParaRPr b="1" dirty="0"/>
          </a:p>
        </p:txBody>
      </p:sp>
      <p:sp>
        <p:nvSpPr>
          <p:cNvPr id="4" name="Google Shape;207;g12ef7c4f354_0_6"/>
          <p:cNvSpPr txBox="1">
            <a:spLocks/>
          </p:cNvSpPr>
          <p:nvPr/>
        </p:nvSpPr>
        <p:spPr>
          <a:xfrm>
            <a:off x="10424631" y="710874"/>
            <a:ext cx="685800" cy="458504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ru-RU" sz="2600" b="1" dirty="0" smtClean="0">
                <a:solidFill>
                  <a:schemeClr val="bg1"/>
                </a:solidFill>
              </a:rPr>
              <a:t>ПР-3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019299"/>
            <a:ext cx="5486400" cy="4187377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969" y="2019299"/>
            <a:ext cx="5577840" cy="4187377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300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ef7c4f354_0_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 smtClean="0"/>
              <a:t>Тест- кейсы (</a:t>
            </a:r>
            <a:r>
              <a:rPr lang="en-US" b="1" dirty="0" smtClean="0"/>
              <a:t>test- cases)</a:t>
            </a:r>
            <a:endParaRPr b="1" dirty="0"/>
          </a:p>
        </p:txBody>
      </p:sp>
      <p:sp>
        <p:nvSpPr>
          <p:cNvPr id="4" name="Google Shape;207;g12ef7c4f354_0_6"/>
          <p:cNvSpPr txBox="1">
            <a:spLocks/>
          </p:cNvSpPr>
          <p:nvPr/>
        </p:nvSpPr>
        <p:spPr>
          <a:xfrm>
            <a:off x="10424631" y="710874"/>
            <a:ext cx="685800" cy="458504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ru-RU" sz="2600" b="1" dirty="0" smtClean="0">
                <a:solidFill>
                  <a:schemeClr val="bg1"/>
                </a:solidFill>
              </a:rPr>
              <a:t>ПР-3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853248"/>
            <a:ext cx="10464319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535136e05_1_6"/>
          <p:cNvSpPr txBox="1">
            <a:spLocks noGrp="1"/>
          </p:cNvSpPr>
          <p:nvPr>
            <p:ph idx="1"/>
          </p:nvPr>
        </p:nvSpPr>
        <p:spPr>
          <a:xfrm>
            <a:off x="4132385" y="3661911"/>
            <a:ext cx="7280031" cy="29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77400" lvl="5" indent="0" algn="just">
              <a:lnSpc>
                <a:spcPct val="115000"/>
              </a:lnSpc>
              <a:buSzPts val="1800"/>
              <a:buNone/>
            </a:pPr>
            <a:r>
              <a:rPr lang="ru-RU" b="1" i="1" dirty="0" smtClean="0"/>
              <a:t>«</a:t>
            </a:r>
            <a:r>
              <a:rPr lang="ru-RU" dirty="0"/>
              <a:t>Бытует мнение, что основная задача тестировщиков - сломать продукт, на самом деле тот уже приходит на тестирование с дефектами, одна из задач тестировщика как раз их </a:t>
            </a:r>
            <a:r>
              <a:rPr lang="ru-RU" dirty="0" smtClean="0"/>
              <a:t>выявить</a:t>
            </a:r>
            <a:r>
              <a:rPr lang="ru-RU" i="1" dirty="0" smtClean="0"/>
              <a:t>.»</a:t>
            </a:r>
          </a:p>
          <a:p>
            <a:pPr marL="2277400" lvl="5" indent="0" algn="r">
              <a:lnSpc>
                <a:spcPct val="115000"/>
              </a:lnSpc>
              <a:buSzPts val="1800"/>
              <a:buNone/>
            </a:pPr>
            <a:r>
              <a:rPr lang="en-US" i="1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QA-Bible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2908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ef7c4f354_0_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 smtClean="0"/>
              <a:t>Баг- репорты (</a:t>
            </a:r>
            <a:r>
              <a:rPr lang="en-US" b="1" dirty="0" smtClean="0"/>
              <a:t>bug- report)</a:t>
            </a:r>
            <a:endParaRPr b="1" dirty="0"/>
          </a:p>
        </p:txBody>
      </p:sp>
      <p:sp>
        <p:nvSpPr>
          <p:cNvPr id="221" name="Google Shape;221;g12ef7c4f354_0_18"/>
          <p:cNvSpPr txBox="1">
            <a:spLocks noGrp="1"/>
          </p:cNvSpPr>
          <p:nvPr>
            <p:ph idx="1"/>
          </p:nvPr>
        </p:nvSpPr>
        <p:spPr>
          <a:xfrm>
            <a:off x="646111" y="1710018"/>
            <a:ext cx="10641014" cy="8903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indent="0" algn="just">
              <a:buNone/>
            </a:pPr>
            <a:r>
              <a:rPr lang="ru-RU" dirty="0" smtClean="0"/>
              <a:t>При прохождении </a:t>
            </a:r>
            <a:r>
              <a:rPr lang="en-US" dirty="0" smtClean="0"/>
              <a:t>test run</a:t>
            </a:r>
            <a:r>
              <a:rPr lang="ru-RU" dirty="0" smtClean="0"/>
              <a:t> по составленным тест-кейсам были выявлены баги, составлен </a:t>
            </a:r>
            <a:r>
              <a:rPr lang="en-US" dirty="0" smtClean="0"/>
              <a:t>bug report.</a:t>
            </a:r>
            <a:r>
              <a:rPr lang="ru-RU" dirty="0"/>
              <a:t> </a:t>
            </a:r>
            <a:endParaRPr lang="en-US" dirty="0" smtClean="0"/>
          </a:p>
          <a:p>
            <a:pPr marL="0" indent="0" algn="just">
              <a:buNone/>
            </a:pPr>
            <a:r>
              <a:rPr lang="ru-RU" dirty="0" smtClean="0"/>
              <a:t>Баг </a:t>
            </a:r>
            <a:r>
              <a:rPr lang="ru-RU" dirty="0"/>
              <a:t>репорт (bug report)- документ, описывающий ситуацию, которая привела к обнаружению дефекта, с указанием причин и ожидаемого результата. </a:t>
            </a:r>
          </a:p>
          <a:p>
            <a:pPr marL="0" lvl="0" indent="0">
              <a:buNone/>
            </a:pPr>
            <a:endParaRPr lang="en-US" dirty="0" smtClean="0"/>
          </a:p>
          <a:p>
            <a:pPr marL="0" lvl="0" indent="0">
              <a:buNone/>
            </a:pPr>
            <a:endParaRPr lang="ru-RU" dirty="0" smtClean="0"/>
          </a:p>
          <a:p>
            <a:pPr marL="0" lvl="0" indent="0">
              <a:buNone/>
            </a:pPr>
            <a:endParaRPr lang="ru-RU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07;g12ef7c4f354_0_6"/>
          <p:cNvSpPr txBox="1">
            <a:spLocks/>
          </p:cNvSpPr>
          <p:nvPr/>
        </p:nvSpPr>
        <p:spPr>
          <a:xfrm>
            <a:off x="10424631" y="710874"/>
            <a:ext cx="685800" cy="458504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ru-RU" sz="2600" b="1" dirty="0" smtClean="0">
                <a:solidFill>
                  <a:schemeClr val="bg1"/>
                </a:solidFill>
              </a:rPr>
              <a:t>ПР-3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2783205"/>
            <a:ext cx="10641015" cy="3840480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9567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ef7c4f354_0_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 smtClean="0"/>
              <a:t>Отчет о тестировании</a:t>
            </a:r>
            <a:endParaRPr b="1" dirty="0"/>
          </a:p>
        </p:txBody>
      </p:sp>
      <p:sp>
        <p:nvSpPr>
          <p:cNvPr id="221" name="Google Shape;221;g12ef7c4f354_0_18"/>
          <p:cNvSpPr txBox="1">
            <a:spLocks noGrp="1"/>
          </p:cNvSpPr>
          <p:nvPr>
            <p:ph idx="1"/>
          </p:nvPr>
        </p:nvSpPr>
        <p:spPr>
          <a:xfrm>
            <a:off x="6142035" y="1967724"/>
            <a:ext cx="5164139" cy="402367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dirty="0" smtClean="0"/>
              <a:t> По итогам проведения тестирования</a:t>
            </a:r>
            <a:r>
              <a:rPr lang="en-US" dirty="0" smtClean="0"/>
              <a:t> </a:t>
            </a:r>
            <a:r>
              <a:rPr lang="ru-RU" dirty="0" smtClean="0"/>
              <a:t>составлен отчет.</a:t>
            </a:r>
            <a:endParaRPr lang="ru-RU" dirty="0"/>
          </a:p>
          <a:p>
            <a:pPr marL="0" indent="0" algn="just">
              <a:buNone/>
            </a:pPr>
            <a:r>
              <a:rPr lang="ru-RU" sz="2100" dirty="0" smtClean="0"/>
              <a:t>На </a:t>
            </a:r>
            <a:r>
              <a:rPr lang="ru-RU" sz="2100" dirty="0"/>
              <a:t>данном этапе сайт не может быть отдан в релиз</a:t>
            </a:r>
            <a:r>
              <a:rPr lang="ru-RU" sz="2100" dirty="0" smtClean="0"/>
              <a:t>. Выявлен 21 баг, имеется критический (не </a:t>
            </a:r>
            <a:r>
              <a:rPr lang="ru-RU" sz="2100" dirty="0"/>
              <a:t>реализована форма </a:t>
            </a:r>
            <a:r>
              <a:rPr lang="ru-RU" sz="2100" dirty="0" smtClean="0"/>
              <a:t>регистрации). </a:t>
            </a:r>
            <a:r>
              <a:rPr lang="ru-RU" sz="2100" dirty="0"/>
              <a:t>Находятся в разработке блоки Учебы и </a:t>
            </a:r>
            <a:r>
              <a:rPr lang="ru-RU" sz="2100" dirty="0" smtClean="0"/>
              <a:t>Расписания</a:t>
            </a:r>
            <a:r>
              <a:rPr lang="ru-RU" sz="2100" dirty="0"/>
              <a:t>. Необходимы правки в формах личных данных, авторизации, восстановления пароля. Также необходимо доработать техническую документацию </a:t>
            </a:r>
            <a:r>
              <a:rPr lang="ru-RU" sz="2100" dirty="0" smtClean="0"/>
              <a:t>по сайту </a:t>
            </a:r>
            <a:r>
              <a:rPr lang="ru-RU" sz="2100" dirty="0"/>
              <a:t>для проведения дальнейшего тестирования.</a:t>
            </a:r>
            <a:endParaRPr lang="en-US" sz="21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07;g12ef7c4f354_0_6"/>
          <p:cNvSpPr txBox="1">
            <a:spLocks/>
          </p:cNvSpPr>
          <p:nvPr/>
        </p:nvSpPr>
        <p:spPr>
          <a:xfrm>
            <a:off x="10424631" y="710874"/>
            <a:ext cx="685800" cy="458504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ru-RU" sz="2600" b="1" dirty="0" smtClean="0">
                <a:solidFill>
                  <a:schemeClr val="bg1"/>
                </a:solidFill>
              </a:rPr>
              <a:t>ПР-3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122188"/>
            <a:ext cx="5495925" cy="3657600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2244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ef7c4f354_0_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 smtClean="0"/>
              <a:t>Отчет о тестировании</a:t>
            </a:r>
            <a:endParaRPr b="1" dirty="0"/>
          </a:p>
        </p:txBody>
      </p:sp>
      <p:sp>
        <p:nvSpPr>
          <p:cNvPr id="221" name="Google Shape;221;g12ef7c4f354_0_18"/>
          <p:cNvSpPr txBox="1">
            <a:spLocks noGrp="1"/>
          </p:cNvSpPr>
          <p:nvPr>
            <p:ph idx="1"/>
          </p:nvPr>
        </p:nvSpPr>
        <p:spPr>
          <a:xfrm>
            <a:off x="646111" y="1376643"/>
            <a:ext cx="10464319" cy="109985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 algn="just">
              <a:buNone/>
            </a:pPr>
            <a:r>
              <a:rPr lang="ru-RU" dirty="0" smtClean="0"/>
              <a:t> </a:t>
            </a:r>
            <a:r>
              <a:rPr lang="ru-RU" dirty="0"/>
              <a:t>Отчет о тестировании </a:t>
            </a:r>
            <a:r>
              <a:rPr lang="ru-RU" dirty="0" smtClean="0"/>
              <a:t>— </a:t>
            </a:r>
            <a:r>
              <a:rPr lang="ru-RU" dirty="0"/>
              <a:t>документ, обобщающий результаты работ по тестированию и содержащий информацию, достаточную для соотнесения текущей ситуации с тест-планом и принятия необходимых </a:t>
            </a:r>
            <a:r>
              <a:rPr lang="ru-RU" dirty="0" smtClean="0"/>
              <a:t> </a:t>
            </a:r>
            <a:r>
              <a:rPr lang="ru-RU" dirty="0"/>
              <a:t>решений.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07;g12ef7c4f354_0_6"/>
          <p:cNvSpPr txBox="1">
            <a:spLocks/>
          </p:cNvSpPr>
          <p:nvPr/>
        </p:nvSpPr>
        <p:spPr>
          <a:xfrm>
            <a:off x="10424631" y="710874"/>
            <a:ext cx="685800" cy="458504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ru-RU" sz="2600" b="1" dirty="0" smtClean="0">
                <a:solidFill>
                  <a:schemeClr val="bg1"/>
                </a:solidFill>
              </a:rPr>
              <a:t>ПР-3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638425"/>
            <a:ext cx="2880360" cy="4114800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586" y="2638425"/>
            <a:ext cx="2887043" cy="4114800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745" y="2638425"/>
            <a:ext cx="2892461" cy="4114800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661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ef7c4f354_0_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 smtClean="0"/>
              <a:t>Применение техник тест- дизайна</a:t>
            </a:r>
            <a:endParaRPr b="1" dirty="0"/>
          </a:p>
        </p:txBody>
      </p:sp>
      <p:sp>
        <p:nvSpPr>
          <p:cNvPr id="221" name="Google Shape;221;g12ef7c4f354_0_18"/>
          <p:cNvSpPr txBox="1">
            <a:spLocks noGrp="1"/>
          </p:cNvSpPr>
          <p:nvPr>
            <p:ph idx="1"/>
          </p:nvPr>
        </p:nvSpPr>
        <p:spPr>
          <a:xfrm>
            <a:off x="646111" y="1915796"/>
            <a:ext cx="10464320" cy="423735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just">
              <a:buNone/>
            </a:pPr>
            <a:r>
              <a:rPr lang="ru-RU" dirty="0" smtClean="0"/>
              <a:t>В процессе составления тестовой документации были написаны избыточные </a:t>
            </a:r>
            <a:r>
              <a:rPr lang="en-US" dirty="0" smtClean="0"/>
              <a:t>test- cases</a:t>
            </a:r>
            <a:r>
              <a:rPr lang="ru-RU" dirty="0" smtClean="0"/>
              <a:t>, что делает тестирование неэффективным. Поэтому тестовая документация пересмотрена в соответствии с  техниками </a:t>
            </a:r>
            <a:r>
              <a:rPr lang="ru-RU" dirty="0"/>
              <a:t>тест- </a:t>
            </a:r>
            <a:r>
              <a:rPr lang="ru-RU" dirty="0" smtClean="0"/>
              <a:t>дизайна</a:t>
            </a:r>
            <a:r>
              <a:rPr lang="ru-RU" dirty="0"/>
              <a:t>, </a:t>
            </a:r>
            <a:r>
              <a:rPr lang="ru-RU" dirty="0" smtClean="0"/>
              <a:t>которые позволяют </a:t>
            </a:r>
            <a:r>
              <a:rPr lang="ru-RU" dirty="0"/>
              <a:t>за меньшее количество проверок обеспечит более полное покрытие </a:t>
            </a:r>
            <a:r>
              <a:rPr lang="ru-RU" dirty="0" smtClean="0"/>
              <a:t>тестами. При проектировании </a:t>
            </a:r>
            <a:r>
              <a:rPr lang="en-US" dirty="0" smtClean="0"/>
              <a:t>check- list</a:t>
            </a:r>
            <a:r>
              <a:rPr lang="ru-RU" dirty="0" smtClean="0"/>
              <a:t> и </a:t>
            </a:r>
            <a:r>
              <a:rPr lang="en-US" dirty="0" smtClean="0"/>
              <a:t>test- cases</a:t>
            </a:r>
            <a:r>
              <a:rPr lang="ru-RU" dirty="0" smtClean="0"/>
              <a:t> с применением техник тест- дизайна использована техника  «Кассы эквивалентных значений» для объединения элементов с одинаковыми функциями. Также, к полям с </a:t>
            </a:r>
            <a:r>
              <a:rPr lang="en-US" dirty="0" smtClean="0"/>
              <a:t>date piker</a:t>
            </a:r>
            <a:r>
              <a:rPr lang="ru-RU" dirty="0" smtClean="0"/>
              <a:t> (дата рождения, дата выдачи паспорта), применена техника «Анализ граничных значений». Тестирование проводилось методом «Доменного тестирования». В результате применения техник тест дизайна количество тест- кейсов сократилось с  360 до 71. </a:t>
            </a:r>
            <a:r>
              <a:rPr lang="en-US" dirty="0" smtClean="0"/>
              <a:t>Check list </a:t>
            </a:r>
            <a:r>
              <a:rPr lang="ru-RU" dirty="0" smtClean="0"/>
              <a:t>напротив, стал более обширным.</a:t>
            </a:r>
            <a:endParaRPr dirty="0"/>
          </a:p>
        </p:txBody>
      </p:sp>
      <p:sp>
        <p:nvSpPr>
          <p:cNvPr id="4" name="Google Shape;207;g12ef7c4f354_0_6"/>
          <p:cNvSpPr txBox="1">
            <a:spLocks/>
          </p:cNvSpPr>
          <p:nvPr/>
        </p:nvSpPr>
        <p:spPr>
          <a:xfrm>
            <a:off x="10424631" y="710874"/>
            <a:ext cx="685800" cy="458504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ru-RU" sz="2600" b="1" dirty="0" smtClean="0">
                <a:solidFill>
                  <a:schemeClr val="bg1"/>
                </a:solidFill>
              </a:rPr>
              <a:t>ПР-4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24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ef7c4f354_0_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 smtClean="0"/>
              <a:t>Применение техник тест- дизайна (чек-лист)</a:t>
            </a:r>
            <a:endParaRPr b="1" dirty="0"/>
          </a:p>
        </p:txBody>
      </p:sp>
      <p:sp>
        <p:nvSpPr>
          <p:cNvPr id="221" name="Google Shape;221;g12ef7c4f354_0_18"/>
          <p:cNvSpPr txBox="1">
            <a:spLocks noGrp="1"/>
          </p:cNvSpPr>
          <p:nvPr>
            <p:ph idx="1"/>
          </p:nvPr>
        </p:nvSpPr>
        <p:spPr>
          <a:xfrm>
            <a:off x="646111" y="1915797"/>
            <a:ext cx="10464320" cy="139890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ru-RU" dirty="0" smtClean="0"/>
              <a:t> </a:t>
            </a:r>
            <a:endParaRPr dirty="0"/>
          </a:p>
        </p:txBody>
      </p:sp>
      <p:sp>
        <p:nvSpPr>
          <p:cNvPr id="4" name="Google Shape;207;g12ef7c4f354_0_6"/>
          <p:cNvSpPr txBox="1">
            <a:spLocks/>
          </p:cNvSpPr>
          <p:nvPr/>
        </p:nvSpPr>
        <p:spPr>
          <a:xfrm>
            <a:off x="10424631" y="710874"/>
            <a:ext cx="685800" cy="458504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ru-RU" sz="2600" b="1" dirty="0" smtClean="0">
                <a:solidFill>
                  <a:schemeClr val="bg1"/>
                </a:solidFill>
              </a:rPr>
              <a:t>ПР-4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" y="1915797"/>
            <a:ext cx="8046092" cy="4846320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46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ef7c4f354_0_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 smtClean="0"/>
              <a:t>Применение техник тест- дизайна (тест- кейсы)</a:t>
            </a:r>
            <a:endParaRPr b="1" dirty="0"/>
          </a:p>
        </p:txBody>
      </p:sp>
      <p:sp>
        <p:nvSpPr>
          <p:cNvPr id="221" name="Google Shape;221;g12ef7c4f354_0_18"/>
          <p:cNvSpPr txBox="1">
            <a:spLocks noGrp="1"/>
          </p:cNvSpPr>
          <p:nvPr>
            <p:ph idx="1"/>
          </p:nvPr>
        </p:nvSpPr>
        <p:spPr>
          <a:xfrm>
            <a:off x="646111" y="1915797"/>
            <a:ext cx="10464320" cy="139890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ru-RU" dirty="0" smtClean="0"/>
              <a:t> </a:t>
            </a:r>
            <a:endParaRPr dirty="0"/>
          </a:p>
        </p:txBody>
      </p:sp>
      <p:sp>
        <p:nvSpPr>
          <p:cNvPr id="4" name="Google Shape;207;g12ef7c4f354_0_6"/>
          <p:cNvSpPr txBox="1">
            <a:spLocks/>
          </p:cNvSpPr>
          <p:nvPr/>
        </p:nvSpPr>
        <p:spPr>
          <a:xfrm>
            <a:off x="10424631" y="710874"/>
            <a:ext cx="685800" cy="458504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ru-RU" sz="2600" b="1" dirty="0" smtClean="0">
                <a:solidFill>
                  <a:schemeClr val="bg1"/>
                </a:solidFill>
              </a:rPr>
              <a:t>ПР-4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9" y="1915797"/>
            <a:ext cx="8920881" cy="4846320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486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ef7c4f354_0_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ru-RU" b="1" dirty="0" smtClean="0"/>
              <a:t>Создание авто-теста </a:t>
            </a:r>
            <a:r>
              <a:rPr lang="ru-RU" b="1" dirty="0"/>
              <a:t>с помощью расширения для браузера Selenium IDE</a:t>
            </a:r>
            <a:endParaRPr b="1" dirty="0"/>
          </a:p>
        </p:txBody>
      </p:sp>
      <p:sp>
        <p:nvSpPr>
          <p:cNvPr id="221" name="Google Shape;221;g12ef7c4f354_0_18"/>
          <p:cNvSpPr txBox="1">
            <a:spLocks noGrp="1"/>
          </p:cNvSpPr>
          <p:nvPr>
            <p:ph idx="1"/>
          </p:nvPr>
        </p:nvSpPr>
        <p:spPr>
          <a:xfrm>
            <a:off x="491445" y="1926749"/>
            <a:ext cx="11219055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Написан скрипт на тестирование заполнения Формы паспорта</a:t>
            </a:r>
            <a:endParaRPr dirty="0"/>
          </a:p>
        </p:txBody>
      </p:sp>
      <p:sp>
        <p:nvSpPr>
          <p:cNvPr id="4" name="Google Shape;207;g12ef7c4f354_0_6"/>
          <p:cNvSpPr txBox="1">
            <a:spLocks/>
          </p:cNvSpPr>
          <p:nvPr/>
        </p:nvSpPr>
        <p:spPr>
          <a:xfrm>
            <a:off x="10424631" y="710874"/>
            <a:ext cx="685800" cy="458504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ru-RU" sz="2600" b="1" dirty="0" smtClean="0">
                <a:solidFill>
                  <a:schemeClr val="bg1"/>
                </a:solidFill>
              </a:rPr>
              <a:t>ПР-</a:t>
            </a:r>
            <a:r>
              <a:rPr lang="en-US" sz="2600" b="1" dirty="0" smtClean="0">
                <a:solidFill>
                  <a:schemeClr val="bg1"/>
                </a:solidFill>
              </a:rPr>
              <a:t>5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46" y="2457450"/>
            <a:ext cx="11219055" cy="4206240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450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ef7c4f354_0_0"/>
          <p:cNvSpPr txBox="1">
            <a:spLocks noGrp="1"/>
          </p:cNvSpPr>
          <p:nvPr>
            <p:ph type="title"/>
          </p:nvPr>
        </p:nvSpPr>
        <p:spPr>
          <a:xfrm>
            <a:off x="1103312" y="462243"/>
            <a:ext cx="9404723" cy="140053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СОДЕРЖАНИЕ</a:t>
            </a:r>
            <a:endParaRPr b="1" dirty="0"/>
          </a:p>
        </p:txBody>
      </p:sp>
      <p:sp>
        <p:nvSpPr>
          <p:cNvPr id="200" name="Google Shape;200;g12ef7c4f354_0_0"/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10010165" cy="419548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ru-RU" dirty="0" smtClean="0"/>
              <a:t>Краткое описание															3</a:t>
            </a:r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ru-RU" dirty="0" smtClean="0"/>
              <a:t>Составление </a:t>
            </a:r>
            <a:r>
              <a:rPr lang="en-US" dirty="0" smtClean="0"/>
              <a:t>Mind Map </a:t>
            </a:r>
            <a:r>
              <a:rPr lang="ru-RU" dirty="0" smtClean="0"/>
              <a:t>(майнд карты) входных данных					5</a:t>
            </a:r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ru-RU" dirty="0" smtClean="0"/>
              <a:t>Составление майнд карты видов тестирования							7</a:t>
            </a:r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ru-RU" dirty="0" smtClean="0"/>
              <a:t>Составление тестовой документации										8</a:t>
            </a:r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ru-RU" dirty="0" smtClean="0"/>
              <a:t>Применение техник тест дизайна										     16</a:t>
            </a:r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ru-RU" dirty="0" smtClean="0"/>
              <a:t>Написание авто-тестов с помощью надстройки </a:t>
            </a:r>
            <a:r>
              <a:rPr lang="en-US" dirty="0" smtClean="0"/>
              <a:t>Selenium IDE </a:t>
            </a:r>
            <a:r>
              <a:rPr lang="ru-RU" dirty="0" smtClean="0"/>
              <a:t>и языка программирования </a:t>
            </a:r>
            <a:r>
              <a:rPr lang="en-US" dirty="0" smtClean="0"/>
              <a:t>Python</a:t>
            </a:r>
            <a:r>
              <a:rPr lang="ru-RU" dirty="0" smtClean="0"/>
              <a:t>												     19</a:t>
            </a:r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ru-RU" dirty="0" smtClean="0"/>
              <a:t>Рефлексия																     22</a:t>
            </a:r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endParaRPr lang="ru-RU" dirty="0" smtClean="0"/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ef7c4f354_0_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ru-RU" b="1" dirty="0" smtClean="0"/>
              <a:t>Создание авто-теста </a:t>
            </a:r>
            <a:r>
              <a:rPr lang="ru-RU" b="1" dirty="0"/>
              <a:t>с помощью расширения для браузера Selenium IDE</a:t>
            </a:r>
            <a:endParaRPr b="1" dirty="0"/>
          </a:p>
        </p:txBody>
      </p:sp>
      <p:sp>
        <p:nvSpPr>
          <p:cNvPr id="221" name="Google Shape;221;g12ef7c4f354_0_18"/>
          <p:cNvSpPr txBox="1">
            <a:spLocks noGrp="1"/>
          </p:cNvSpPr>
          <p:nvPr>
            <p:ph idx="1"/>
          </p:nvPr>
        </p:nvSpPr>
        <p:spPr>
          <a:xfrm>
            <a:off x="491445" y="1926749"/>
            <a:ext cx="11219055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Написан скрипт на тестирование заполнения Формы паспорта</a:t>
            </a:r>
            <a:endParaRPr dirty="0"/>
          </a:p>
        </p:txBody>
      </p:sp>
      <p:sp>
        <p:nvSpPr>
          <p:cNvPr id="4" name="Google Shape;207;g12ef7c4f354_0_6"/>
          <p:cNvSpPr txBox="1">
            <a:spLocks/>
          </p:cNvSpPr>
          <p:nvPr/>
        </p:nvSpPr>
        <p:spPr>
          <a:xfrm>
            <a:off x="10424631" y="710874"/>
            <a:ext cx="685800" cy="458504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ru-RU" sz="2600" b="1" dirty="0" smtClean="0">
                <a:solidFill>
                  <a:schemeClr val="bg1"/>
                </a:solidFill>
              </a:rPr>
              <a:t>ПР-</a:t>
            </a:r>
            <a:r>
              <a:rPr lang="en-US" sz="2600" b="1" dirty="0" smtClean="0">
                <a:solidFill>
                  <a:schemeClr val="bg1"/>
                </a:solidFill>
              </a:rPr>
              <a:t>5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3" name="Video_2022-11-04_1946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9566"/>
            <a:ext cx="12121662" cy="68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7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ef7c4f354_0_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 smtClean="0"/>
              <a:t>Написание авто теста с помощью языка программирования </a:t>
            </a:r>
            <a:r>
              <a:rPr lang="en-US" b="1" dirty="0" smtClean="0"/>
              <a:t>Python</a:t>
            </a:r>
            <a:endParaRPr b="1" dirty="0"/>
          </a:p>
        </p:txBody>
      </p:sp>
      <p:sp>
        <p:nvSpPr>
          <p:cNvPr id="4" name="Google Shape;207;g12ef7c4f354_0_6"/>
          <p:cNvSpPr txBox="1">
            <a:spLocks/>
          </p:cNvSpPr>
          <p:nvPr/>
        </p:nvSpPr>
        <p:spPr>
          <a:xfrm>
            <a:off x="10424631" y="710874"/>
            <a:ext cx="685800" cy="458504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ru-RU" sz="2600" b="1" dirty="0" smtClean="0">
                <a:solidFill>
                  <a:schemeClr val="bg1"/>
                </a:solidFill>
              </a:rPr>
              <a:t>ПР-</a:t>
            </a:r>
            <a:r>
              <a:rPr lang="en-US" sz="2600" b="1" dirty="0" smtClean="0">
                <a:solidFill>
                  <a:schemeClr val="bg1"/>
                </a:solidFill>
              </a:rPr>
              <a:t>5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8" name="Google Shape;221;g12ef7c4f354_0_18"/>
          <p:cNvSpPr txBox="1">
            <a:spLocks noGrp="1"/>
          </p:cNvSpPr>
          <p:nvPr>
            <p:ph idx="1"/>
          </p:nvPr>
        </p:nvSpPr>
        <p:spPr>
          <a:xfrm>
            <a:off x="646111" y="1774349"/>
            <a:ext cx="10176554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Написан авто тест для тестирования заполнения Формы паспорта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286000"/>
            <a:ext cx="9028632" cy="4389120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0739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ef7c4f354_0_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 smtClean="0"/>
              <a:t>Написание авто теста с помощью языка программирования </a:t>
            </a:r>
            <a:r>
              <a:rPr lang="en-US" b="1" dirty="0" smtClean="0"/>
              <a:t>Python</a:t>
            </a:r>
            <a:endParaRPr b="1" dirty="0"/>
          </a:p>
        </p:txBody>
      </p:sp>
      <p:sp>
        <p:nvSpPr>
          <p:cNvPr id="4" name="Google Shape;207;g12ef7c4f354_0_6"/>
          <p:cNvSpPr txBox="1">
            <a:spLocks/>
          </p:cNvSpPr>
          <p:nvPr/>
        </p:nvSpPr>
        <p:spPr>
          <a:xfrm>
            <a:off x="10424631" y="710874"/>
            <a:ext cx="685800" cy="458504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ru-RU" sz="2600" b="1" dirty="0" smtClean="0">
                <a:solidFill>
                  <a:schemeClr val="bg1"/>
                </a:solidFill>
              </a:rPr>
              <a:t>ПР-</a:t>
            </a:r>
            <a:r>
              <a:rPr lang="en-US" sz="2600" b="1" dirty="0" smtClean="0">
                <a:solidFill>
                  <a:schemeClr val="bg1"/>
                </a:solidFill>
              </a:rPr>
              <a:t>5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8" name="Google Shape;221;g12ef7c4f354_0_18"/>
          <p:cNvSpPr txBox="1">
            <a:spLocks noGrp="1"/>
          </p:cNvSpPr>
          <p:nvPr>
            <p:ph idx="1"/>
          </p:nvPr>
        </p:nvSpPr>
        <p:spPr>
          <a:xfrm>
            <a:off x="646111" y="1774349"/>
            <a:ext cx="10176554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Написан авто тест для тестирования заполнения Формы паспорта</a:t>
            </a:r>
            <a:endParaRPr dirty="0"/>
          </a:p>
        </p:txBody>
      </p:sp>
      <p:pic>
        <p:nvPicPr>
          <p:cNvPr id="2" name="Video_2022-11-04_1948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2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ef7c4f354_0_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ru-RU" b="1" dirty="0" smtClean="0"/>
              <a:t>Модифицированный </a:t>
            </a:r>
            <a:r>
              <a:rPr lang="ru-RU" b="1" dirty="0"/>
              <a:t>авто </a:t>
            </a:r>
            <a:r>
              <a:rPr lang="ru-RU" b="1" dirty="0" smtClean="0"/>
              <a:t>тест </a:t>
            </a:r>
            <a:r>
              <a:rPr lang="ru-RU" b="1" dirty="0"/>
              <a:t>с помощью языка программирования </a:t>
            </a:r>
            <a:r>
              <a:rPr lang="en-US" b="1" dirty="0"/>
              <a:t>Python</a:t>
            </a:r>
            <a:endParaRPr b="1" dirty="0"/>
          </a:p>
        </p:txBody>
      </p:sp>
      <p:sp>
        <p:nvSpPr>
          <p:cNvPr id="4" name="Google Shape;207;g12ef7c4f354_0_6"/>
          <p:cNvSpPr txBox="1">
            <a:spLocks/>
          </p:cNvSpPr>
          <p:nvPr/>
        </p:nvSpPr>
        <p:spPr>
          <a:xfrm>
            <a:off x="10424631" y="710874"/>
            <a:ext cx="685800" cy="458504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ru-RU" sz="2600" b="1" dirty="0" smtClean="0">
                <a:solidFill>
                  <a:schemeClr val="bg1"/>
                </a:solidFill>
              </a:rPr>
              <a:t>ПР-</a:t>
            </a:r>
            <a:r>
              <a:rPr lang="en-US" sz="2600" b="1" dirty="0" smtClean="0">
                <a:solidFill>
                  <a:schemeClr val="bg1"/>
                </a:solidFill>
              </a:rPr>
              <a:t>5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6" name="Google Shape;221;g12ef7c4f354_0_18"/>
          <p:cNvSpPr txBox="1">
            <a:spLocks noGrp="1"/>
          </p:cNvSpPr>
          <p:nvPr>
            <p:ph idx="1"/>
          </p:nvPr>
        </p:nvSpPr>
        <p:spPr>
          <a:xfrm>
            <a:off x="646111" y="2001019"/>
            <a:ext cx="10176554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smtClean="0"/>
              <a:t>Модифицирован авто тест для тестирования заполнения Формы изменения номера телефона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2" y="2836520"/>
            <a:ext cx="11078309" cy="3200400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303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ef7c4f354_0_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ru-RU" b="1" dirty="0" smtClean="0"/>
              <a:t>Модифицированный </a:t>
            </a:r>
            <a:r>
              <a:rPr lang="ru-RU" b="1" dirty="0"/>
              <a:t>авто </a:t>
            </a:r>
            <a:r>
              <a:rPr lang="ru-RU" b="1" dirty="0" smtClean="0"/>
              <a:t>тест </a:t>
            </a:r>
            <a:r>
              <a:rPr lang="ru-RU" b="1" dirty="0"/>
              <a:t>с помощью языка программирования </a:t>
            </a:r>
            <a:r>
              <a:rPr lang="en-US" b="1" dirty="0"/>
              <a:t>Python</a:t>
            </a:r>
            <a:endParaRPr b="1" dirty="0"/>
          </a:p>
        </p:txBody>
      </p:sp>
      <p:sp>
        <p:nvSpPr>
          <p:cNvPr id="4" name="Google Shape;207;g12ef7c4f354_0_6"/>
          <p:cNvSpPr txBox="1">
            <a:spLocks/>
          </p:cNvSpPr>
          <p:nvPr/>
        </p:nvSpPr>
        <p:spPr>
          <a:xfrm>
            <a:off x="10424631" y="710874"/>
            <a:ext cx="685800" cy="458504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ru-RU" sz="2600" b="1" dirty="0" smtClean="0">
                <a:solidFill>
                  <a:schemeClr val="bg1"/>
                </a:solidFill>
              </a:rPr>
              <a:t>ПР-</a:t>
            </a:r>
            <a:r>
              <a:rPr lang="en-US" sz="2600" b="1" dirty="0" smtClean="0">
                <a:solidFill>
                  <a:schemeClr val="bg1"/>
                </a:solidFill>
              </a:rPr>
              <a:t>5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6" name="Google Shape;221;g12ef7c4f354_0_18"/>
          <p:cNvSpPr txBox="1">
            <a:spLocks noGrp="1"/>
          </p:cNvSpPr>
          <p:nvPr>
            <p:ph idx="1"/>
          </p:nvPr>
        </p:nvSpPr>
        <p:spPr>
          <a:xfrm>
            <a:off x="646111" y="2001019"/>
            <a:ext cx="10176554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smtClean="0"/>
              <a:t>Модифицирован авто тест для тестирования заполнения Формы изменения номера телефона</a:t>
            </a:r>
            <a:endParaRPr dirty="0"/>
          </a:p>
        </p:txBody>
      </p:sp>
      <p:pic>
        <p:nvPicPr>
          <p:cNvPr id="2" name="Video_2022-11-04_19553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41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5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c4ad95615_0_114"/>
          <p:cNvSpPr txBox="1">
            <a:spLocks noGrp="1"/>
          </p:cNvSpPr>
          <p:nvPr>
            <p:ph type="title"/>
          </p:nvPr>
        </p:nvSpPr>
        <p:spPr>
          <a:xfrm>
            <a:off x="1103312" y="531849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3900" b="1" dirty="0"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39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g11c4ad95615_0_114"/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10115673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3025" dirty="0">
                <a:latin typeface="Montserrat Medium"/>
                <a:ea typeface="Montserrat Medium"/>
                <a:cs typeface="Montserrat Medium"/>
                <a:sym typeface="Montserrat Medium"/>
              </a:rPr>
              <a:t>Что получилось </a:t>
            </a:r>
            <a:r>
              <a:rPr lang="ru-RU" sz="3025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хорошо?</a:t>
            </a:r>
          </a:p>
          <a:p>
            <a:pPr marL="0" lvl="0" indent="0" algn="just">
              <a:lnSpc>
                <a:spcPct val="115000"/>
              </a:lnSpc>
              <a:buSzPts val="1800"/>
              <a:buNone/>
            </a:pPr>
            <a:r>
              <a:rPr lang="ru-RU" sz="3025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Материалы курса хорошо структурированы и позволили мне  изучить процесс тестирования по этапам как это происходит на практике. Огромная благодарность </a:t>
            </a:r>
            <a:r>
              <a:rPr lang="ru-RU" sz="3025" smtClean="0">
                <a:latin typeface="Montserrat Medium"/>
                <a:ea typeface="Montserrat Medium"/>
                <a:cs typeface="Montserrat Medium"/>
                <a:sym typeface="Montserrat Medium"/>
              </a:rPr>
              <a:t>преподавателю Гриненко </a:t>
            </a:r>
            <a:r>
              <a:rPr lang="ru-RU" sz="3025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Виталию Владимировичу за интересную, легкую подачу материала. И хотя </a:t>
            </a:r>
            <a:r>
              <a:rPr lang="ru-RU" sz="3025" dirty="0">
                <a:latin typeface="Montserrat Medium"/>
                <a:ea typeface="Montserrat Medium"/>
                <a:cs typeface="Montserrat Medium"/>
                <a:sym typeface="Montserrat Medium"/>
              </a:rPr>
              <a:t>учебный процесс был практически без </a:t>
            </a:r>
            <a:r>
              <a:rPr lang="ru-RU" sz="3025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выходных </a:t>
            </a:r>
            <a:r>
              <a:rPr lang="ru-RU" sz="3025" dirty="0">
                <a:latin typeface="Montserrat Medium"/>
                <a:ea typeface="Montserrat Medium"/>
                <a:cs typeface="Montserrat Medium"/>
                <a:sym typeface="Montserrat Medium"/>
              </a:rPr>
              <a:t>я посетила </a:t>
            </a:r>
            <a:r>
              <a:rPr lang="ru-RU" sz="3025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почти </a:t>
            </a:r>
            <a:r>
              <a:rPr lang="ru-RU" sz="3025" dirty="0">
                <a:latin typeface="Montserrat Medium"/>
                <a:ea typeface="Montserrat Medium"/>
                <a:cs typeface="Montserrat Medium"/>
                <a:sym typeface="Montserrat Medium"/>
              </a:rPr>
              <a:t>все лекции онлайн и сдала все практические </a:t>
            </a:r>
            <a:r>
              <a:rPr lang="ru-RU" sz="3025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работы. Открыла для себя что мне нравится писать код.</a:t>
            </a:r>
            <a:endParaRPr sz="3025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3025" dirty="0">
                <a:latin typeface="Montserrat Medium"/>
                <a:ea typeface="Montserrat Medium"/>
                <a:cs typeface="Montserrat Medium"/>
                <a:sym typeface="Montserrat Medium"/>
              </a:rPr>
              <a:t>Что можно </a:t>
            </a:r>
            <a:r>
              <a:rPr lang="ru-RU" sz="3025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улучшить?</a:t>
            </a: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3025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Курс очень интенсивный, поэтому часть информации не смогла сразу усвоить. Это легко исправить пересмотром видео лекций, жаль что доступ к ним только до декабря. </a:t>
            </a:r>
            <a:endParaRPr sz="3025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c4ad95615_0_114"/>
          <p:cNvSpPr txBox="1">
            <a:spLocks noGrp="1"/>
          </p:cNvSpPr>
          <p:nvPr>
            <p:ph type="title"/>
          </p:nvPr>
        </p:nvSpPr>
        <p:spPr>
          <a:xfrm>
            <a:off x="1191236" y="2439780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3900" b="1" dirty="0" smtClean="0"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sz="39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g11c4ad95615_0_114"/>
          <p:cNvSpPr txBox="1">
            <a:spLocks noGrp="1"/>
          </p:cNvSpPr>
          <p:nvPr>
            <p:ph idx="1"/>
          </p:nvPr>
        </p:nvSpPr>
        <p:spPr>
          <a:xfrm>
            <a:off x="1103312" y="5627077"/>
            <a:ext cx="10115673" cy="62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just">
              <a:lnSpc>
                <a:spcPct val="115000"/>
              </a:lnSpc>
              <a:buSzPts val="1800"/>
              <a:buNone/>
            </a:pPr>
            <a:r>
              <a:rPr lang="ru-RU" sz="3025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Тестовая документация вставлена в презентацию не полностью, весь материал к проекту по ссылке: </a:t>
            </a:r>
            <a:r>
              <a:rPr lang="en-US" dirty="0"/>
              <a:t>https://github.com/kyz-tatyana/QA-study/tree/main/Project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1274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535136e05_1_0"/>
          <p:cNvSpPr txBox="1">
            <a:spLocks noGrp="1"/>
          </p:cNvSpPr>
          <p:nvPr>
            <p:ph type="title"/>
          </p:nvPr>
        </p:nvSpPr>
        <p:spPr>
          <a:xfrm>
            <a:off x="1198561" y="47176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4200" b="1" dirty="0" smtClean="0">
                <a:latin typeface="Montserrat"/>
                <a:ea typeface="Montserrat"/>
                <a:cs typeface="Montserrat"/>
                <a:sym typeface="Montserrat"/>
              </a:rPr>
              <a:t>Краткое описание</a:t>
            </a:r>
            <a:endParaRPr sz="42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g12535136e05_1_0"/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10098088" cy="3538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Данный проект описывает жизненный цикл процесса тестирования платформы </a:t>
            </a:r>
            <a:r>
              <a:rPr lang="en-US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Bumbelby</a:t>
            </a:r>
            <a:r>
              <a:rPr lang="ru-RU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 начиная с анализа технической документации </a:t>
            </a:r>
            <a:r>
              <a:rPr lang="en-US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ru-RU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и составления майнд-карты в </a:t>
            </a:r>
            <a:r>
              <a:rPr lang="en-US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Xmind </a:t>
            </a:r>
            <a:r>
              <a:rPr lang="ru-RU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до проведения ручного тестирования по тест кейсам составленным в</a:t>
            </a:r>
            <a:r>
              <a:rPr lang="en-US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 TestRail</a:t>
            </a:r>
            <a:r>
              <a:rPr lang="ru-RU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 и написания отчета о тестировании.  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indent="0" algn="just">
              <a:lnSpc>
                <a:spcPct val="115000"/>
              </a:lnSpc>
              <a:buSzPts val="1800"/>
              <a:buNone/>
            </a:pPr>
            <a:r>
              <a:rPr lang="ru-RU" dirty="0">
                <a:latin typeface="Montserrat Medium"/>
                <a:ea typeface="Montserrat Medium"/>
                <a:cs typeface="Montserrat Medium"/>
                <a:sym typeface="Montserrat Medium"/>
              </a:rPr>
              <a:t>Также в рамках проведения работ по тестированию сайта были разработаны </a:t>
            </a:r>
            <a:r>
              <a:rPr lang="ru-RU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авто тесты </a:t>
            </a:r>
            <a:r>
              <a:rPr lang="ru-RU" dirty="0">
                <a:latin typeface="Montserrat Medium"/>
                <a:ea typeface="Montserrat Medium"/>
                <a:cs typeface="Montserrat Medium"/>
                <a:sym typeface="Montserrat Medium"/>
              </a:rPr>
              <a:t>с помощью </a:t>
            </a:r>
            <a:r>
              <a:rPr lang="ru-RU" dirty="0"/>
              <a:t>расширения для браузера  </a:t>
            </a:r>
            <a:r>
              <a:rPr lang="en-US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Selenium </a:t>
            </a: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IDE </a:t>
            </a:r>
            <a:r>
              <a:rPr lang="ru-RU" dirty="0">
                <a:latin typeface="Montserrat Medium"/>
                <a:ea typeface="Montserrat Medium"/>
                <a:cs typeface="Montserrat Medium"/>
                <a:sym typeface="Montserrat Medium"/>
              </a:rPr>
              <a:t>и написаны авто тесты на языке </a:t>
            </a: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Python</a:t>
            </a:r>
            <a:r>
              <a:rPr lang="ru-RU" dirty="0">
                <a:latin typeface="Montserrat Medium"/>
                <a:ea typeface="Montserrat Medium"/>
                <a:cs typeface="Montserrat Medium"/>
                <a:sym typeface="Montserrat Medium"/>
              </a:rPr>
              <a:t> в среде разработки </a:t>
            </a: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PyCharm</a:t>
            </a:r>
            <a:r>
              <a:rPr lang="ru-RU" dirty="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535136e05_1_6"/>
          <p:cNvSpPr txBox="1">
            <a:spLocks noGrp="1"/>
          </p:cNvSpPr>
          <p:nvPr>
            <p:ph idx="1"/>
          </p:nvPr>
        </p:nvSpPr>
        <p:spPr>
          <a:xfrm>
            <a:off x="4132385" y="3661911"/>
            <a:ext cx="7280031" cy="29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77400" lvl="5" indent="0" algn="just">
              <a:lnSpc>
                <a:spcPct val="115000"/>
              </a:lnSpc>
              <a:buSzPts val="1800"/>
              <a:buNone/>
            </a:pPr>
            <a:r>
              <a:rPr lang="ru-RU" b="1" i="1" dirty="0" smtClean="0"/>
              <a:t>«Тестирование </a:t>
            </a:r>
            <a:r>
              <a:rPr lang="ru-RU" i="1" dirty="0"/>
              <a:t>- это деятельность, направленная на предоставление всем заинтересованным лицам исчерпывающих сведений о текущем качестве продукта и любых остаточных рисках, а также на сведение к минимуму дефектов, которые может обнаружить конечный пользователь, при заданных сроках и бюджете</a:t>
            </a:r>
            <a:r>
              <a:rPr lang="ru-RU" i="1" dirty="0" smtClean="0"/>
              <a:t>.»</a:t>
            </a:r>
          </a:p>
          <a:p>
            <a:pPr marL="2277400" lvl="5" indent="0" algn="r">
              <a:lnSpc>
                <a:spcPct val="115000"/>
              </a:lnSpc>
              <a:buSzPts val="1800"/>
              <a:buNone/>
            </a:pPr>
            <a:r>
              <a:rPr lang="en-US" i="1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QA-Bible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813165" y="352883"/>
            <a:ext cx="9404723" cy="140053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/>
              <a:t>Составление </a:t>
            </a:r>
            <a:r>
              <a:rPr lang="en-US" b="1" dirty="0" smtClean="0"/>
              <a:t>Mind Map </a:t>
            </a:r>
            <a:r>
              <a:rPr lang="ru-RU" b="1" dirty="0" smtClean="0"/>
              <a:t>входных данных</a:t>
            </a:r>
            <a:endParaRPr b="1" dirty="0"/>
          </a:p>
        </p:txBody>
      </p:sp>
      <p:sp>
        <p:nvSpPr>
          <p:cNvPr id="207" name="Google Shape;207;g12ef7c4f354_0_6"/>
          <p:cNvSpPr txBox="1">
            <a:spLocks noGrp="1"/>
          </p:cNvSpPr>
          <p:nvPr>
            <p:ph idx="1"/>
          </p:nvPr>
        </p:nvSpPr>
        <p:spPr>
          <a:xfrm>
            <a:off x="813165" y="1730781"/>
            <a:ext cx="10379443" cy="9508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just">
              <a:buNone/>
            </a:pPr>
            <a:r>
              <a:rPr lang="ru-RU" dirty="0" smtClean="0"/>
              <a:t>Первым этапом для подготовки и тестирования </a:t>
            </a:r>
            <a:r>
              <a:rPr lang="ru-RU" dirty="0"/>
              <a:t>сайта </a:t>
            </a:r>
            <a:r>
              <a:rPr lang="en-US" dirty="0"/>
              <a:t>Bumbelby</a:t>
            </a:r>
            <a:r>
              <a:rPr lang="ru-RU" dirty="0" smtClean="0"/>
              <a:t> было изучение требований  и определение входных данных</a:t>
            </a:r>
            <a:r>
              <a:rPr lang="en-US" dirty="0" smtClean="0"/>
              <a:t>. </a:t>
            </a:r>
            <a:r>
              <a:rPr lang="ru-RU" dirty="0" smtClean="0"/>
              <a:t>В </a:t>
            </a:r>
            <a:r>
              <a:rPr lang="ru-RU" dirty="0"/>
              <a:t>программе </a:t>
            </a:r>
            <a:r>
              <a:rPr lang="en-US" dirty="0"/>
              <a:t>Xmind </a:t>
            </a:r>
            <a:r>
              <a:rPr lang="ru-RU" dirty="0" smtClean="0"/>
              <a:t> составлена </a:t>
            </a:r>
            <a:r>
              <a:rPr lang="en-US" dirty="0" smtClean="0"/>
              <a:t>Mind Map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dirty="0" smtClean="0"/>
              <a:t>майнд карта)</a:t>
            </a:r>
            <a:r>
              <a:rPr lang="en-US" dirty="0" smtClean="0"/>
              <a:t> </a:t>
            </a:r>
            <a:r>
              <a:rPr lang="ru-RU" dirty="0" smtClean="0"/>
              <a:t>для отображения все системных связей элементов платформы</a:t>
            </a:r>
            <a:r>
              <a:rPr lang="en-US" dirty="0" smtClean="0"/>
              <a:t>.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66" y="2681653"/>
            <a:ext cx="10379442" cy="4042725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6" name="Google Shape;207;g12ef7c4f354_0_6"/>
          <p:cNvSpPr txBox="1">
            <a:spLocks/>
          </p:cNvSpPr>
          <p:nvPr/>
        </p:nvSpPr>
        <p:spPr>
          <a:xfrm>
            <a:off x="10445262" y="675705"/>
            <a:ext cx="685800" cy="458504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ru-RU" sz="2600" b="1" dirty="0" smtClean="0">
                <a:solidFill>
                  <a:schemeClr val="bg1"/>
                </a:solidFill>
              </a:rPr>
              <a:t>ПР-1</a:t>
            </a:r>
            <a:endParaRPr lang="ru-RU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813165" y="352883"/>
            <a:ext cx="9404723" cy="140053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/>
              <a:t>Составление </a:t>
            </a:r>
            <a:r>
              <a:rPr lang="en-US" b="1" dirty="0" smtClean="0"/>
              <a:t>Mind Map </a:t>
            </a:r>
            <a:r>
              <a:rPr lang="ru-RU" b="1" dirty="0" smtClean="0"/>
              <a:t>входных данных</a:t>
            </a:r>
            <a:endParaRPr b="1" dirty="0"/>
          </a:p>
        </p:txBody>
      </p:sp>
      <p:sp>
        <p:nvSpPr>
          <p:cNvPr id="6" name="Google Shape;207;g12ef7c4f354_0_6"/>
          <p:cNvSpPr txBox="1">
            <a:spLocks/>
          </p:cNvSpPr>
          <p:nvPr/>
        </p:nvSpPr>
        <p:spPr>
          <a:xfrm>
            <a:off x="10445262" y="675705"/>
            <a:ext cx="685800" cy="458504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ru-RU" sz="2600" b="1" dirty="0" smtClean="0">
                <a:solidFill>
                  <a:schemeClr val="bg1"/>
                </a:solidFill>
              </a:rPr>
              <a:t>ПР-1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6" y="1753413"/>
            <a:ext cx="10226186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7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813165" y="352883"/>
            <a:ext cx="9404723" cy="140053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/>
              <a:t>Составление </a:t>
            </a:r>
            <a:r>
              <a:rPr lang="en-US" b="1" dirty="0" smtClean="0"/>
              <a:t>Mind Map</a:t>
            </a:r>
            <a:r>
              <a:rPr lang="ru-RU" b="1" dirty="0" smtClean="0"/>
              <a:t> видов тестирования сайта </a:t>
            </a:r>
            <a:r>
              <a:rPr lang="en-US" b="1" dirty="0" smtClean="0"/>
              <a:t>Bumbelby</a:t>
            </a:r>
            <a:endParaRPr b="1" dirty="0"/>
          </a:p>
        </p:txBody>
      </p:sp>
      <p:sp>
        <p:nvSpPr>
          <p:cNvPr id="207" name="Google Shape;207;g12ef7c4f354_0_6"/>
          <p:cNvSpPr txBox="1">
            <a:spLocks noGrp="1"/>
          </p:cNvSpPr>
          <p:nvPr>
            <p:ph idx="1"/>
          </p:nvPr>
        </p:nvSpPr>
        <p:spPr>
          <a:xfrm>
            <a:off x="781035" y="1730780"/>
            <a:ext cx="10536139" cy="8202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just">
              <a:buNone/>
            </a:pPr>
            <a:r>
              <a:rPr lang="ru-RU" dirty="0" smtClean="0"/>
              <a:t>Вторым этапом были определены виды тестирования применимые к платформе для обеспечения тестового покрытия</a:t>
            </a:r>
            <a:r>
              <a:rPr lang="en-US" dirty="0" smtClean="0"/>
              <a:t>. 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36" y="2760785"/>
            <a:ext cx="10536139" cy="3947746"/>
          </a:xfrm>
          <a:prstGeom prst="rect">
            <a:avLst/>
          </a:prstGeom>
          <a:ln w="38100">
            <a:solidFill>
              <a:srgbClr val="006699"/>
            </a:solidFill>
          </a:ln>
        </p:spPr>
      </p:pic>
      <p:sp>
        <p:nvSpPr>
          <p:cNvPr id="6" name="Google Shape;207;g12ef7c4f354_0_6"/>
          <p:cNvSpPr txBox="1">
            <a:spLocks/>
          </p:cNvSpPr>
          <p:nvPr/>
        </p:nvSpPr>
        <p:spPr>
          <a:xfrm>
            <a:off x="10424631" y="710874"/>
            <a:ext cx="685800" cy="458504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ru-RU" sz="2600" b="1" dirty="0" smtClean="0">
                <a:solidFill>
                  <a:schemeClr val="bg1"/>
                </a:solidFill>
              </a:rPr>
              <a:t>ПР-2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76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ef7c4f354_0_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 smtClean="0"/>
              <a:t>Составление тестовой документации</a:t>
            </a:r>
            <a:endParaRPr b="1" dirty="0"/>
          </a:p>
        </p:txBody>
      </p:sp>
      <p:sp>
        <p:nvSpPr>
          <p:cNvPr id="214" name="Google Shape;214;g12ef7c4f354_0_12"/>
          <p:cNvSpPr txBox="1">
            <a:spLocks noGrp="1"/>
          </p:cNvSpPr>
          <p:nvPr>
            <p:ph idx="1"/>
          </p:nvPr>
        </p:nvSpPr>
        <p:spPr>
          <a:xfrm>
            <a:off x="646111" y="2052919"/>
            <a:ext cx="10464319" cy="39478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>
              <a:buNone/>
            </a:pPr>
            <a:r>
              <a:rPr lang="ru-RU" dirty="0" smtClean="0"/>
              <a:t>Следующим, третьим этапом, после структурирования информации из ТЗ и определения видов тестирования составлена тестовая документация.</a:t>
            </a:r>
          </a:p>
          <a:p>
            <a:pPr marL="0" lvl="0" indent="0" algn="just">
              <a:buNone/>
            </a:pPr>
            <a:r>
              <a:rPr lang="ru-RU" dirty="0" smtClean="0"/>
              <a:t>1. Тест- План (</a:t>
            </a:r>
            <a:r>
              <a:rPr lang="en-US" dirty="0" smtClean="0"/>
              <a:t>test plan)</a:t>
            </a:r>
            <a:r>
              <a:rPr lang="ru-RU" dirty="0" smtClean="0"/>
              <a:t>- документ</a:t>
            </a:r>
            <a:r>
              <a:rPr lang="ru-RU" dirty="0"/>
              <a:t>, который содержит план всех действий по тестированию, которые необходимо выполнить для получения качественного продукта. </a:t>
            </a:r>
            <a:endParaRPr lang="ru-RU" dirty="0" smtClean="0"/>
          </a:p>
          <a:p>
            <a:pPr marL="0" lvl="0" indent="0" algn="just">
              <a:buNone/>
            </a:pPr>
            <a:r>
              <a:rPr lang="ru-RU" dirty="0" smtClean="0"/>
              <a:t>2. Чек- лист </a:t>
            </a:r>
            <a:r>
              <a:rPr lang="en-US" dirty="0" smtClean="0"/>
              <a:t>(check list) - </a:t>
            </a:r>
            <a:r>
              <a:rPr lang="ru-RU" dirty="0" smtClean="0"/>
              <a:t>документ</a:t>
            </a:r>
            <a:r>
              <a:rPr lang="ru-RU" dirty="0"/>
              <a:t>, который описывает что должно быть </a:t>
            </a:r>
            <a:r>
              <a:rPr lang="ru-RU" dirty="0" smtClean="0"/>
              <a:t>протестировано.</a:t>
            </a:r>
          </a:p>
          <a:p>
            <a:pPr marL="0" lvl="0" indent="0" algn="just">
              <a:buNone/>
            </a:pPr>
            <a:r>
              <a:rPr lang="ru-RU" dirty="0" smtClean="0"/>
              <a:t>3. Тест-кейсы </a:t>
            </a:r>
            <a:r>
              <a:rPr lang="en-US" dirty="0" smtClean="0"/>
              <a:t>(test case)</a:t>
            </a:r>
            <a:r>
              <a:rPr lang="ru-RU" dirty="0" smtClean="0"/>
              <a:t>- это </a:t>
            </a:r>
            <a:r>
              <a:rPr lang="ru-RU" dirty="0"/>
              <a:t>артефакт, описывающий совокупность шагов, конкретных условий и параметров, необходимых для проверки реализации тестируемой функции или её части</a:t>
            </a:r>
            <a:r>
              <a:rPr lang="ru-RU" dirty="0" smtClean="0"/>
              <a:t>.</a:t>
            </a:r>
          </a:p>
        </p:txBody>
      </p:sp>
      <p:sp>
        <p:nvSpPr>
          <p:cNvPr id="4" name="Google Shape;207;g12ef7c4f354_0_6"/>
          <p:cNvSpPr txBox="1">
            <a:spLocks/>
          </p:cNvSpPr>
          <p:nvPr/>
        </p:nvSpPr>
        <p:spPr>
          <a:xfrm>
            <a:off x="10424631" y="710874"/>
            <a:ext cx="685800" cy="458504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ru-RU" sz="2600" b="1" dirty="0" smtClean="0">
                <a:solidFill>
                  <a:schemeClr val="bg1"/>
                </a:solidFill>
              </a:rPr>
              <a:t>ПР-3</a:t>
            </a:r>
            <a:endParaRPr lang="ru-RU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ef7c4f354_0_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 smtClean="0"/>
              <a:t>Тест- план</a:t>
            </a:r>
            <a:endParaRPr b="1" dirty="0"/>
          </a:p>
        </p:txBody>
      </p:sp>
      <p:sp>
        <p:nvSpPr>
          <p:cNvPr id="4" name="Google Shape;207;g12ef7c4f354_0_6"/>
          <p:cNvSpPr txBox="1">
            <a:spLocks/>
          </p:cNvSpPr>
          <p:nvPr/>
        </p:nvSpPr>
        <p:spPr>
          <a:xfrm>
            <a:off x="10424631" y="710874"/>
            <a:ext cx="685800" cy="458504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ru-RU" sz="2600" b="1" dirty="0" smtClean="0">
                <a:solidFill>
                  <a:schemeClr val="bg1"/>
                </a:solidFill>
              </a:rPr>
              <a:t>ПР-3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924050"/>
            <a:ext cx="3205056" cy="4572000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100" y="1924050"/>
            <a:ext cx="3241425" cy="4572000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458" y="1924050"/>
            <a:ext cx="3248981" cy="4572000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Другая 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A9D7B6"/>
      </a:accent1>
      <a:accent2>
        <a:srgbClr val="FEE4BD"/>
      </a:accent2>
      <a:accent3>
        <a:srgbClr val="FC9AB1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Другая 1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A9D7B6"/>
    </a:accent1>
    <a:accent2>
      <a:srgbClr val="FEE4BD"/>
    </a:accent2>
    <a:accent3>
      <a:srgbClr val="FC9AB1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5118</TotalTime>
  <Words>880</Words>
  <Application>Microsoft Office PowerPoint</Application>
  <PresentationFormat>Широкоэкранный</PresentationFormat>
  <Paragraphs>113</Paragraphs>
  <Slides>26</Slides>
  <Notes>26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Arial</vt:lpstr>
      <vt:lpstr>Montserrat</vt:lpstr>
      <vt:lpstr>Calibri</vt:lpstr>
      <vt:lpstr>Montserrat Medium</vt:lpstr>
      <vt:lpstr>Century Gothic</vt:lpstr>
      <vt:lpstr>Wingdings 3</vt:lpstr>
      <vt:lpstr>Ион</vt:lpstr>
      <vt:lpstr>Презентация PowerPoint</vt:lpstr>
      <vt:lpstr>СОДЕРЖАНИЕ</vt:lpstr>
      <vt:lpstr>Краткое описание</vt:lpstr>
      <vt:lpstr>Презентация PowerPoint</vt:lpstr>
      <vt:lpstr>Составление Mind Map входных данных</vt:lpstr>
      <vt:lpstr>Составление Mind Map входных данных</vt:lpstr>
      <vt:lpstr>Составление Mind Map видов тестирования сайта Bumbelby</vt:lpstr>
      <vt:lpstr>Составление тестовой документации</vt:lpstr>
      <vt:lpstr>Тест- план</vt:lpstr>
      <vt:lpstr>Чек - лист (check- list)</vt:lpstr>
      <vt:lpstr>Тест- кейсы (test- cases)</vt:lpstr>
      <vt:lpstr>Презентация PowerPoint</vt:lpstr>
      <vt:lpstr>Баг- репорты (bug- report)</vt:lpstr>
      <vt:lpstr>Отчет о тестировании</vt:lpstr>
      <vt:lpstr>Отчет о тестировании</vt:lpstr>
      <vt:lpstr>Применение техник тест- дизайна</vt:lpstr>
      <vt:lpstr>Применение техник тест- дизайна (чек-лист)</vt:lpstr>
      <vt:lpstr>Применение техник тест- дизайна (тест- кейсы)</vt:lpstr>
      <vt:lpstr>Создание авто-теста с помощью расширения для браузера Selenium IDE</vt:lpstr>
      <vt:lpstr>Создание авто-теста с помощью расширения для браузера Selenium IDE</vt:lpstr>
      <vt:lpstr>Написание авто теста с помощью языка программирования Python</vt:lpstr>
      <vt:lpstr>Написание авто теста с помощью языка программирования Python</vt:lpstr>
      <vt:lpstr>Модифицированный авто тест с помощью языка программирования Python</vt:lpstr>
      <vt:lpstr>Модифицированный авто тест с помощью языка программирования Python</vt:lpstr>
      <vt:lpstr>Рефлексия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Windows User</dc:creator>
  <cp:lastModifiedBy>Tatyana</cp:lastModifiedBy>
  <cp:revision>60</cp:revision>
  <dcterms:created xsi:type="dcterms:W3CDTF">2021-04-07T09:04:13Z</dcterms:created>
  <dcterms:modified xsi:type="dcterms:W3CDTF">2022-11-04T18:22:15Z</dcterms:modified>
</cp:coreProperties>
</file>